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8" r:id="rId2"/>
    <p:sldId id="269" r:id="rId3"/>
    <p:sldId id="276" r:id="rId4"/>
    <p:sldId id="270" r:id="rId5"/>
    <p:sldId id="277" r:id="rId6"/>
    <p:sldId id="272" r:id="rId7"/>
    <p:sldId id="273" r:id="rId8"/>
    <p:sldId id="275" r:id="rId9"/>
    <p:sldId id="278" r:id="rId10"/>
    <p:sldId id="271" r:id="rId11"/>
    <p:sldId id="279" r:id="rId12"/>
    <p:sldId id="274" r:id="rId13"/>
    <p:sldId id="257" r:id="rId14"/>
    <p:sldId id="281" r:id="rId15"/>
    <p:sldId id="282" r:id="rId16"/>
    <p:sldId id="283" r:id="rId17"/>
    <p:sldId id="284" r:id="rId18"/>
    <p:sldId id="280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A50021"/>
    <a:srgbClr val="CC3300"/>
    <a:srgbClr val="663300"/>
    <a:srgbClr val="990099"/>
    <a:srgbClr val="CC0099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14EC63-8CD8-4345-AC5D-DB907A6C5A3F}" type="datetimeFigureOut">
              <a:rPr lang="cs-CZ"/>
              <a:pPr>
                <a:defRPr/>
              </a:pPr>
              <a:t>19.3.2014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A6F955-2A3E-4AAA-A54A-FE3AB6D2193D}" type="slidenum">
              <a:rPr lang="cs-CZ"/>
              <a:pPr>
                <a:defRPr/>
              </a:pPr>
              <a:t>‹N°›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DDBFCB-BB31-4BE7-A9AE-4CBD9D014C3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9E761-A93C-4B9C-8D67-9B232DD94116}" type="datetimeFigureOut">
              <a:rPr lang="cs-CZ"/>
              <a:pPr>
                <a:defRPr/>
              </a:pPr>
              <a:t>19.3.2014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1AC7-B329-4600-8F78-C6A948C1E198}" type="slidenum">
              <a:rPr lang="cs-CZ"/>
              <a:pPr>
                <a:defRPr/>
              </a:pPr>
              <a:t>‹N°›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4625A-C4C0-4B7D-969B-D7C136D209A4}" type="datetimeFigureOut">
              <a:rPr lang="cs-CZ"/>
              <a:pPr>
                <a:defRPr/>
              </a:pPr>
              <a:t>19.3.2014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932D3-26D7-4DA7-8792-D23DCAC82F97}" type="slidenum">
              <a:rPr lang="cs-CZ"/>
              <a:pPr>
                <a:defRPr/>
              </a:pPr>
              <a:t>‹N°›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CE99-5E0F-45BD-A1AD-2992DCD9E284}" type="datetimeFigureOut">
              <a:rPr lang="cs-CZ"/>
              <a:pPr>
                <a:defRPr/>
              </a:pPr>
              <a:t>19.3.2014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C5E7-F3A1-4CBF-94BD-CD128B896618}" type="slidenum">
              <a:rPr lang="cs-CZ"/>
              <a:pPr>
                <a:defRPr/>
              </a:pPr>
              <a:t>‹N°›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EDA5C-E519-4C73-AE71-3EA937E1A7FC}" type="datetimeFigureOut">
              <a:rPr lang="cs-CZ"/>
              <a:pPr>
                <a:defRPr/>
              </a:pPr>
              <a:t>19.3.2014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4848D-EBBB-467C-B952-B79213A7F907}" type="slidenum">
              <a:rPr lang="cs-CZ"/>
              <a:pPr>
                <a:defRPr/>
              </a:pPr>
              <a:t>‹N°›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EAB97-7ADB-4B35-AF50-2DF65485EACE}" type="datetimeFigureOut">
              <a:rPr lang="cs-CZ"/>
              <a:pPr>
                <a:defRPr/>
              </a:pPr>
              <a:t>19.3.2014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8850C-42E4-4E37-8FC9-1A31A31B3579}" type="slidenum">
              <a:rPr lang="cs-CZ"/>
              <a:pPr>
                <a:defRPr/>
              </a:pPr>
              <a:t>‹N°›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84169-0B02-483A-80AD-293FA2B1608B}" type="datetimeFigureOut">
              <a:rPr lang="cs-CZ"/>
              <a:pPr>
                <a:defRPr/>
              </a:pPr>
              <a:t>19.3.2014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05C0F-725D-4C4A-8AB6-BDF4AA90F0DF}" type="slidenum">
              <a:rPr lang="cs-CZ"/>
              <a:pPr>
                <a:defRPr/>
              </a:pPr>
              <a:t>‹N°›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9A4D7-D19A-48EF-9381-04549302D93B}" type="datetimeFigureOut">
              <a:rPr lang="cs-CZ"/>
              <a:pPr>
                <a:defRPr/>
              </a:pPr>
              <a:t>19.3.2014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E18B-AD7D-4BBB-8F09-C044599C0EAD}" type="slidenum">
              <a:rPr lang="cs-CZ"/>
              <a:pPr>
                <a:defRPr/>
              </a:pPr>
              <a:t>‹N°›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0EF63-6736-45A3-8842-A5D42AAC6A5D}" type="datetimeFigureOut">
              <a:rPr lang="cs-CZ"/>
              <a:pPr>
                <a:defRPr/>
              </a:pPr>
              <a:t>19.3.2014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B0A24-486D-4599-AA8F-A6A10846621A}" type="slidenum">
              <a:rPr lang="cs-CZ"/>
              <a:pPr>
                <a:defRPr/>
              </a:pPr>
              <a:t>‹N°›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D9B71-6576-4B04-BE2F-1F2E1732C8BD}" type="datetimeFigureOut">
              <a:rPr lang="cs-CZ"/>
              <a:pPr>
                <a:defRPr/>
              </a:pPr>
              <a:t>19.3.2014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1273-0B0D-488A-AAF0-25C126504796}" type="slidenum">
              <a:rPr lang="cs-CZ"/>
              <a:pPr>
                <a:defRPr/>
              </a:pPr>
              <a:t>‹N°›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FE48D-3F2A-42F9-B089-46ECE0546FD3}" type="datetimeFigureOut">
              <a:rPr lang="cs-CZ"/>
              <a:pPr>
                <a:defRPr/>
              </a:pPr>
              <a:t>19.3.2014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51DB2-B428-464B-B202-26D7139903A3}" type="slidenum">
              <a:rPr lang="cs-CZ"/>
              <a:pPr>
                <a:defRPr/>
              </a:pPr>
              <a:t>‹N°›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C33B-1E01-467C-A841-A2373A29AEBA}" type="datetimeFigureOut">
              <a:rPr lang="cs-CZ"/>
              <a:pPr>
                <a:defRPr/>
              </a:pPr>
              <a:t>19.3.2014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7084-65FF-4069-9C56-A73B72AB394D}" type="slidenum">
              <a:rPr lang="cs-CZ"/>
              <a:pPr>
                <a:defRPr/>
              </a:pPr>
              <a:t>‹N°›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4C4285-0712-4FD4-ABEC-33664053B27A}" type="datetimeFigureOut">
              <a:rPr lang="cs-CZ"/>
              <a:pPr>
                <a:defRPr/>
              </a:pPr>
              <a:t>19.3.2014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779BDC-06A9-47DD-B36B-29CC0911E437}" type="slidenum">
              <a:rPr lang="cs-CZ"/>
              <a:pPr>
                <a:defRPr/>
              </a:pPr>
              <a:t>‹N°›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ccyn.ec-nantes.fr/spip.php?article1194&amp;lang=e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ish\Desktop\VQEGlogo_280x1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692150"/>
            <a:ext cx="3556000" cy="1270000"/>
          </a:xfrm>
          <a:noFill/>
        </p:spPr>
      </p:pic>
      <p:sp>
        <p:nvSpPr>
          <p:cNvPr id="2051" name="Rectangle 13"/>
          <p:cNvSpPr>
            <a:spLocks noChangeArrowheads="1"/>
          </p:cNvSpPr>
          <p:nvPr/>
        </p:nvSpPr>
        <p:spPr bwMode="auto">
          <a:xfrm>
            <a:off x="395536" y="4077072"/>
            <a:ext cx="8382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 defTabSz="762000" eaLnBrk="0" hangingPunct="0"/>
            <a:r>
              <a:rPr lang="en-US" sz="4000" b="1" dirty="0" smtClean="0">
                <a:solidFill>
                  <a:schemeClr val="accent2"/>
                </a:solidFill>
              </a:rPr>
              <a:t>(JEG) HDR Project</a:t>
            </a:r>
          </a:p>
          <a:p>
            <a:pPr algn="ctr" defTabSz="762000" eaLnBrk="0" hangingPunct="0"/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</a:rPr>
              <a:t>Boulder meeting</a:t>
            </a:r>
          </a:p>
          <a:p>
            <a:pPr algn="ctr" defTabSz="762000" eaLnBrk="0" hangingPunct="0"/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</a:rPr>
              <a:t>January 2014</a:t>
            </a:r>
          </a:p>
          <a:p>
            <a:pPr algn="ctr" defTabSz="762000" eaLnBrk="0" hangingPunct="0"/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</a:rPr>
              <a:t>Phil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</a:rPr>
              <a:t>Corriveau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</a:rPr>
              <a:t>-Patrick Le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</a:rPr>
              <a:t>Callet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</a:rPr>
              <a:t>-Manish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</a:rPr>
              <a:t>Narwaria</a:t>
            </a:r>
            <a:endParaRPr lang="en-US" sz="4000" b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algn="ctr" defTabSz="762000" eaLnBrk="0" hangingPunct="0"/>
            <a:endParaRPr lang="en-US" sz="40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3333FF"/>
                </a:solidFill>
              </a:rPr>
              <a:t>HDR QoE : Other aspects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376862"/>
          </a:xfrm>
        </p:spPr>
        <p:txBody>
          <a:bodyPr/>
          <a:lstStyle/>
          <a:p>
            <a:pPr eaLnBrk="1" hangingPunct="1"/>
            <a:r>
              <a:rPr lang="en-US" sz="2000" b="1" smtClean="0"/>
              <a:t>Visual quality</a:t>
            </a:r>
            <a:r>
              <a:rPr lang="en-US" sz="2000" smtClean="0"/>
              <a:t>: one aspect of overall HDR experience</a:t>
            </a:r>
          </a:p>
          <a:p>
            <a:pPr lvl="1" eaLnBrk="1" hangingPunct="1"/>
            <a:r>
              <a:rPr lang="en-US" sz="1600" smtClean="0"/>
              <a:t>Artifacts and error prediction (2D visibility error map)</a:t>
            </a:r>
          </a:p>
          <a:p>
            <a:pPr lvl="1" eaLnBrk="1" hangingPunct="1"/>
            <a:r>
              <a:rPr lang="en-US" sz="1600" smtClean="0"/>
              <a:t>Overall quality score with feature pooling</a:t>
            </a:r>
          </a:p>
          <a:p>
            <a:pPr lvl="1" eaLnBrk="1" hangingPunct="1"/>
            <a:endParaRPr lang="en-US" sz="1600" smtClean="0"/>
          </a:p>
          <a:p>
            <a:pPr eaLnBrk="1" hangingPunct="1"/>
            <a:r>
              <a:rPr lang="en-US" sz="2000" b="1" smtClean="0"/>
              <a:t>Visual attention </a:t>
            </a:r>
          </a:p>
          <a:p>
            <a:pPr lvl="1" eaLnBrk="1" hangingPunct="1"/>
            <a:r>
              <a:rPr lang="en-US" sz="1600" smtClean="0"/>
              <a:t>More visual details available</a:t>
            </a:r>
          </a:p>
          <a:p>
            <a:pPr lvl="1" eaLnBrk="1" hangingPunct="1"/>
            <a:r>
              <a:rPr lang="en-US" sz="1600" smtClean="0"/>
              <a:t>Larger no. of attention points as compared to LDR </a:t>
            </a:r>
          </a:p>
          <a:p>
            <a:pPr lvl="1" eaLnBrk="1" hangingPunct="1"/>
            <a:endParaRPr lang="en-US" sz="16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                    </a:t>
            </a:r>
            <a:r>
              <a:rPr lang="en-US" sz="1600" smtClean="0"/>
              <a:t>LDR                                       LDR VA map                          HDR VA map</a:t>
            </a:r>
          </a:p>
          <a:p>
            <a:pPr eaLnBrk="1" hangingPunct="1"/>
            <a:r>
              <a:rPr lang="en-US" sz="2000" b="1" smtClean="0"/>
              <a:t>Naturalness</a:t>
            </a:r>
            <a:r>
              <a:rPr lang="en-US" sz="2000" smtClean="0"/>
              <a:t> in HDR processing</a:t>
            </a:r>
          </a:p>
          <a:p>
            <a:pPr lvl="1" eaLnBrk="1" hangingPunct="1"/>
            <a:r>
              <a:rPr lang="en-US" sz="1600" smtClean="0"/>
              <a:t>TMO tend to damage naturalness</a:t>
            </a:r>
          </a:p>
          <a:p>
            <a:pPr lvl="1" eaLnBrk="1" hangingPunct="1"/>
            <a:r>
              <a:rPr lang="en-US" sz="1600" smtClean="0"/>
              <a:t>Can affect the user experience despite more visual details </a:t>
            </a:r>
          </a:p>
          <a:p>
            <a:pPr lvl="1" eaLnBrk="1" hangingPunct="1"/>
            <a:endParaRPr lang="en-US" sz="1600" smtClean="0"/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3644900"/>
            <a:ext cx="1590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3644900"/>
            <a:ext cx="15430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3644900"/>
            <a:ext cx="16192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GB" sz="1100">
                <a:cs typeface="Times New Roman" pitchFamily="18" charset="0"/>
              </a:rPr>
              <a:t>  </a:t>
            </a:r>
            <a:endParaRPr lang="en-GB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0" y="2333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GB" sz="1100">
                <a:cs typeface="Times New Roman" pitchFamily="18" charset="0"/>
              </a:rPr>
              <a:t> 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Agenda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57750"/>
          </a:xfrm>
        </p:spPr>
        <p:txBody>
          <a:bodyPr/>
          <a:lstStyle/>
          <a:p>
            <a:pPr defTabSz="762000">
              <a:buNone/>
              <a:defRPr/>
            </a:pPr>
            <a:r>
              <a:rPr lang="en-US" sz="2800" dirty="0" smtClean="0">
                <a:latin typeface="+mj-lt"/>
              </a:rPr>
              <a:t>Possible outreaching items with other groups</a:t>
            </a:r>
          </a:p>
          <a:p>
            <a:pPr lvl="1" defTabSz="762000">
              <a:buFontTx/>
              <a:buChar char="•"/>
              <a:defRPr/>
            </a:pPr>
            <a:r>
              <a:rPr lang="en-US" sz="2400" dirty="0" smtClean="0">
                <a:latin typeface="+mj-lt"/>
              </a:rPr>
              <a:t>HDR Compression: Activities within JPEG XT &amp; evaluation issues</a:t>
            </a:r>
          </a:p>
          <a:p>
            <a:pPr lvl="1" defTabSz="762000">
              <a:buFontTx/>
              <a:buChar char="•"/>
              <a:defRPr/>
            </a:pPr>
            <a:r>
              <a:rPr lang="en-US" sz="2400" dirty="0" smtClean="0">
                <a:latin typeface="+mj-lt"/>
              </a:rPr>
              <a:t>Other related aspects in HDR: Privacy and security possible link with QART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3333FF"/>
                </a:solidFill>
              </a:rPr>
              <a:t>JPEG XT and Qualinet activities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86375"/>
          </a:xfrm>
        </p:spPr>
        <p:txBody>
          <a:bodyPr/>
          <a:lstStyle/>
          <a:p>
            <a:pPr eaLnBrk="1" hangingPunct="1"/>
            <a:r>
              <a:rPr lang="en-US" sz="2000" b="1" smtClean="0"/>
              <a:t>Goal</a:t>
            </a:r>
            <a:r>
              <a:rPr lang="en-US" sz="2000" smtClean="0"/>
              <a:t> – verify that all the proposed profiles behave as they are expected 	  (the quality grows with increasing bpp)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smtClean="0"/>
              <a:t>Done by objective testing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600" smtClean="0"/>
              <a:t>5 operating points – 1 bpp, 2 bpp, 3 bpp, 4 bpp, 5 bpp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600" smtClean="0"/>
              <a:t>5 HDR images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600" smtClean="0"/>
              <a:t>3 measures – SNR, MRSE (Mean Relative Square Error), HDR-VDP-2</a:t>
            </a:r>
            <a:endParaRPr lang="en-US" sz="2000" smtClean="0"/>
          </a:p>
          <a:p>
            <a:pPr eaLnBrk="1" hangingPunct="1">
              <a:lnSpc>
                <a:spcPct val="150000"/>
              </a:lnSpc>
            </a:pPr>
            <a:r>
              <a:rPr lang="en-US" sz="2000" b="1" smtClean="0"/>
              <a:t>Results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600" smtClean="0"/>
              <a:t>SNR and MRSE found suitable for this kind of test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600" smtClean="0"/>
              <a:t>HDR-VDP-2 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1400" smtClean="0"/>
              <a:t>Not obvious choice of parameters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1400" smtClean="0"/>
              <a:t>Estimated MOS values not very suitable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1400" smtClean="0"/>
              <a:t>Visibility measure </a:t>
            </a:r>
            <a:r>
              <a:rPr lang="cs-CZ" sz="1400" smtClean="0"/>
              <a:t>found better for this purpose</a:t>
            </a:r>
            <a:endParaRPr lang="en-US" sz="1400" smtClean="0"/>
          </a:p>
        </p:txBody>
      </p:sp>
      <p:pic>
        <p:nvPicPr>
          <p:cNvPr id="10244" name="Obrázek 3" descr="JPEG_example_JPG_RIP_0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4171950"/>
            <a:ext cx="2924175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3333FF"/>
                </a:solidFill>
              </a:rPr>
              <a:t>HDR in Privacy </a:t>
            </a:r>
            <a:r>
              <a:rPr lang="en-US" dirty="0" smtClean="0">
                <a:solidFill>
                  <a:srgbClr val="3333FF"/>
                </a:solidFill>
              </a:rPr>
              <a:t>&amp;</a:t>
            </a:r>
            <a:r>
              <a:rPr lang="cs-CZ" dirty="0" smtClean="0">
                <a:solidFill>
                  <a:srgbClr val="3333FF"/>
                </a:solidFill>
              </a:rPr>
              <a:t> Security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Added value –	more visual information in scenes with lack/excess of 		illumination, extreme contrast, etc.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smtClean="0"/>
              <a:t>Good for security but brings more issues in terms of privacy intrusion</a:t>
            </a:r>
            <a:endParaRPr lang="cs-CZ" sz="2000" smtClean="0"/>
          </a:p>
          <a:p>
            <a:pPr eaLnBrk="1" hangingPunct="1">
              <a:lnSpc>
                <a:spcPct val="150000"/>
              </a:lnSpc>
            </a:pPr>
            <a:r>
              <a:rPr lang="cs-CZ" sz="2000" smtClean="0"/>
              <a:t>Questions being addressed</a:t>
            </a:r>
          </a:p>
          <a:p>
            <a:pPr lvl="1" eaLnBrk="1" hangingPunct="1">
              <a:lnSpc>
                <a:spcPct val="150000"/>
              </a:lnSpc>
            </a:pPr>
            <a:r>
              <a:rPr lang="cs-CZ" sz="1600" smtClean="0"/>
              <a:t>Which Tone-Mapping Operator is the best from the security point of view?</a:t>
            </a:r>
          </a:p>
          <a:p>
            <a:pPr lvl="1" eaLnBrk="1" hangingPunct="1">
              <a:lnSpc>
                <a:spcPct val="150000"/>
              </a:lnSpc>
            </a:pPr>
            <a:r>
              <a:rPr lang="cs-CZ" sz="1600" smtClean="0"/>
              <a:t>Does the usage of an HDR display bring any additional information to the security compared to the TMOs?</a:t>
            </a:r>
          </a:p>
          <a:p>
            <a:pPr lvl="1" eaLnBrk="1" hangingPunct="1">
              <a:lnSpc>
                <a:spcPct val="150000"/>
              </a:lnSpc>
            </a:pPr>
            <a:r>
              <a:rPr lang="cs-CZ" sz="1600" smtClean="0"/>
              <a:t>Preparation of dataset with security/privacy related</a:t>
            </a:r>
          </a:p>
          <a:p>
            <a:pPr lvl="1" eaLnBrk="1" hangingPunct="1">
              <a:lnSpc>
                <a:spcPct val="150000"/>
              </a:lnSpc>
              <a:buFont typeface="Arial" charset="0"/>
              <a:buNone/>
            </a:pPr>
            <a:r>
              <a:rPr lang="cs-CZ" sz="1600" smtClean="0"/>
              <a:t>	HDR images</a:t>
            </a:r>
            <a:endParaRPr lang="fr-FR" sz="1600" smtClean="0"/>
          </a:p>
          <a:p>
            <a:pPr eaLnBrk="1" hangingPunct="1">
              <a:lnSpc>
                <a:spcPct val="150000"/>
              </a:lnSpc>
            </a:pPr>
            <a:r>
              <a:rPr lang="fr-FR" sz="2000" smtClean="0"/>
              <a:t>Relevant to QART</a:t>
            </a:r>
            <a:endParaRPr lang="cs-CZ" sz="2000" smtClean="0"/>
          </a:p>
          <a:p>
            <a:pPr lvl="1" eaLnBrk="1" hangingPunct="1">
              <a:lnSpc>
                <a:spcPct val="150000"/>
              </a:lnSpc>
            </a:pPr>
            <a:endParaRPr lang="en-US" sz="1600" smtClean="0"/>
          </a:p>
        </p:txBody>
      </p:sp>
      <p:pic>
        <p:nvPicPr>
          <p:cNvPr id="11268" name="Obrázek 3" descr="3684234620_14174a66d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5313" y="4214813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sz="2800" dirty="0" smtClean="0"/>
              <a:t>HDR attracting attention in academia and industry</a:t>
            </a:r>
          </a:p>
          <a:p>
            <a:r>
              <a:rPr lang="en-US" sz="2800" dirty="0" smtClean="0"/>
              <a:t>JPEG coming up with HDR image compression standard</a:t>
            </a:r>
          </a:p>
          <a:p>
            <a:r>
              <a:rPr lang="en-US" sz="2800" dirty="0" smtClean="0"/>
              <a:t>Research groups (like </a:t>
            </a:r>
            <a:r>
              <a:rPr lang="en-US" sz="2800" dirty="0" err="1" smtClean="0"/>
              <a:t>IRCCyN</a:t>
            </a:r>
            <a:r>
              <a:rPr lang="en-US" sz="2800" dirty="0" smtClean="0"/>
              <a:t> IVC) and industries involved in HDR research</a:t>
            </a:r>
          </a:p>
          <a:p>
            <a:r>
              <a:rPr lang="en-US" sz="2800" dirty="0" smtClean="0"/>
              <a:t>HDR Project in VQEG</a:t>
            </a:r>
          </a:p>
          <a:p>
            <a:r>
              <a:rPr lang="en-US" sz="2800" dirty="0" smtClean="0"/>
              <a:t>Focus on different aspects such as quality, visual attention, compression, security…</a:t>
            </a:r>
          </a:p>
          <a:p>
            <a:r>
              <a:rPr lang="en-US" sz="2800" dirty="0" smtClean="0"/>
              <a:t>Design on standardized protocols for subjective testing with HDR </a:t>
            </a:r>
          </a:p>
          <a:p>
            <a:endParaRPr lang="en-US" sz="2800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fr-FR" dirty="0" err="1" smtClean="0">
                <a:solidFill>
                  <a:srgbClr val="3333FF"/>
                </a:solidFill>
              </a:rPr>
              <a:t>Summar</a:t>
            </a:r>
            <a:r>
              <a:rPr lang="cs-CZ" dirty="0" smtClean="0">
                <a:solidFill>
                  <a:srgbClr val="3333FF"/>
                </a:solidFill>
              </a:rPr>
              <a:t>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sz="2800" dirty="0" smtClean="0"/>
              <a:t>HDR database development at </a:t>
            </a:r>
            <a:r>
              <a:rPr lang="en-US" sz="2800" dirty="0" err="1" smtClean="0"/>
              <a:t>IRCCyN</a:t>
            </a:r>
            <a:r>
              <a:rPr lang="en-US" sz="2800" dirty="0" smtClean="0"/>
              <a:t> IVC:</a:t>
            </a:r>
          </a:p>
          <a:p>
            <a:pPr lvl="1"/>
            <a:r>
              <a:rPr lang="en-US" dirty="0" smtClean="0"/>
              <a:t>Visual attention</a:t>
            </a:r>
          </a:p>
          <a:p>
            <a:pPr lvl="2"/>
            <a:r>
              <a:rPr lang="en-US" sz="2000" dirty="0" smtClean="0"/>
              <a:t>How tone mapping affects human attention</a:t>
            </a:r>
          </a:p>
          <a:p>
            <a:pPr lvl="2"/>
            <a:r>
              <a:rPr lang="en-US" sz="2000" dirty="0" smtClean="0"/>
              <a:t>Modification of artistic intent</a:t>
            </a:r>
          </a:p>
          <a:p>
            <a:pPr lvl="2"/>
            <a:r>
              <a:rPr lang="en-US" sz="2000" dirty="0" smtClean="0"/>
              <a:t>Comprehensive evaluation of objective methods and solid statistical analysis</a:t>
            </a:r>
          </a:p>
          <a:p>
            <a:pPr lvl="1"/>
            <a:r>
              <a:rPr lang="en-US" dirty="0" smtClean="0"/>
              <a:t>Visual quality</a:t>
            </a:r>
          </a:p>
          <a:p>
            <a:pPr lvl="2"/>
            <a:r>
              <a:rPr lang="en-US" sz="2000" dirty="0" smtClean="0"/>
              <a:t>Study of tone mapping operators for quality</a:t>
            </a:r>
          </a:p>
          <a:p>
            <a:pPr lvl="2"/>
            <a:r>
              <a:rPr lang="en-US" sz="2000" dirty="0" smtClean="0"/>
              <a:t>Quality issues </a:t>
            </a:r>
            <a:r>
              <a:rPr lang="en-US" sz="2000" smtClean="0"/>
              <a:t>in ocal </a:t>
            </a:r>
            <a:r>
              <a:rPr lang="en-US" sz="2000" dirty="0" smtClean="0"/>
              <a:t>and global HDR codec optimization</a:t>
            </a:r>
          </a:p>
          <a:p>
            <a:pPr lvl="2"/>
            <a:r>
              <a:rPr lang="en-US" sz="2000" dirty="0" smtClean="0"/>
              <a:t>HDR database with corresponding subjective scores</a:t>
            </a:r>
          </a:p>
          <a:p>
            <a:pPr lvl="2"/>
            <a:r>
              <a:rPr lang="en-US" sz="2000" dirty="0" smtClean="0"/>
              <a:t>Useful to validate objective methods for HDR quality assessment</a:t>
            </a:r>
          </a:p>
          <a:p>
            <a:pPr lvl="1"/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fr-FR" dirty="0" err="1" smtClean="0">
                <a:solidFill>
                  <a:srgbClr val="3333FF"/>
                </a:solidFill>
              </a:rPr>
              <a:t>Summar</a:t>
            </a:r>
            <a:r>
              <a:rPr lang="cs-CZ" dirty="0" smtClean="0">
                <a:solidFill>
                  <a:srgbClr val="3333FF"/>
                </a:solidFill>
              </a:rPr>
              <a:t>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sz="2800" dirty="0" smtClean="0"/>
              <a:t>HDR databases/resources for research community from </a:t>
            </a:r>
            <a:r>
              <a:rPr lang="en-US" sz="2800" dirty="0" err="1" smtClean="0"/>
              <a:t>IRCCyN</a:t>
            </a:r>
            <a:r>
              <a:rPr lang="en-US" sz="2800" dirty="0" smtClean="0"/>
              <a:t> IVC: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Eye-tracking on HDR and tone mapped images : the </a:t>
            </a:r>
            <a:r>
              <a:rPr lang="en-US" sz="2400" dirty="0" err="1" smtClean="0"/>
              <a:t>ETHyma</a:t>
            </a:r>
            <a:r>
              <a:rPr lang="en-US" sz="2400" dirty="0" smtClean="0"/>
              <a:t> database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b="1" dirty="0" smtClean="0"/>
              <a:t>Available at </a:t>
            </a:r>
            <a:r>
              <a:rPr lang="en-US" sz="1600" b="1" dirty="0" smtClean="0">
                <a:hlinkClick r:id="rId2"/>
              </a:rPr>
              <a:t>http://www.irccyn.ec-nantes.fr/spip.php?article1194&amp;lang=en</a:t>
            </a:r>
            <a:endParaRPr lang="en-US" sz="1600" b="1" dirty="0" smtClean="0"/>
          </a:p>
          <a:p>
            <a:pPr lvl="1"/>
            <a:endParaRPr lang="en-US" sz="1600" b="1" dirty="0" smtClean="0"/>
          </a:p>
          <a:p>
            <a:pPr lvl="1"/>
            <a:r>
              <a:rPr lang="en-US" sz="2400" dirty="0" smtClean="0"/>
              <a:t>HDR quality databases:</a:t>
            </a:r>
            <a:r>
              <a:rPr lang="en-US" sz="1600" dirty="0" smtClean="0"/>
              <a:t> to be released shortly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fr-FR" dirty="0" err="1" smtClean="0">
                <a:solidFill>
                  <a:srgbClr val="3333FF"/>
                </a:solidFill>
              </a:rPr>
              <a:t>Summar</a:t>
            </a:r>
            <a:r>
              <a:rPr lang="cs-CZ" dirty="0" smtClean="0">
                <a:solidFill>
                  <a:srgbClr val="3333FF"/>
                </a:solidFill>
              </a:rPr>
              <a:t>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/>
          <a:lstStyle/>
          <a:p>
            <a:pPr lvl="1"/>
            <a:r>
              <a:rPr lang="en-US" sz="1400" dirty="0" smtClean="0"/>
              <a:t>M. </a:t>
            </a:r>
            <a:r>
              <a:rPr lang="en-US" sz="1400" dirty="0" err="1" smtClean="0"/>
              <a:t>Narwaria</a:t>
            </a:r>
            <a:r>
              <a:rPr lang="en-US" sz="1400" dirty="0" smtClean="0"/>
              <a:t>, M. Silva, P. </a:t>
            </a:r>
            <a:r>
              <a:rPr lang="en-US" sz="1400" dirty="0" err="1" smtClean="0"/>
              <a:t>Callet</a:t>
            </a:r>
            <a:r>
              <a:rPr lang="en-US" sz="1400" dirty="0" smtClean="0"/>
              <a:t> and R. </a:t>
            </a:r>
            <a:r>
              <a:rPr lang="en-US" sz="1400" dirty="0" err="1" smtClean="0"/>
              <a:t>Pepion</a:t>
            </a:r>
            <a:r>
              <a:rPr lang="en-US" sz="1400" dirty="0" smtClean="0"/>
              <a:t> “Tone mapping Based High Dynamic Range Compression: Does it Affect Visual Experience?”, </a:t>
            </a:r>
            <a:r>
              <a:rPr lang="en-US" sz="1400" i="1" dirty="0" smtClean="0"/>
              <a:t>Signal Processing: Image Communication</a:t>
            </a:r>
            <a:r>
              <a:rPr lang="en-US" sz="1400" dirty="0" smtClean="0"/>
              <a:t>, 2013.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M. </a:t>
            </a:r>
            <a:r>
              <a:rPr lang="en-US" sz="1400" dirty="0" err="1" smtClean="0"/>
              <a:t>Narwaria</a:t>
            </a:r>
            <a:r>
              <a:rPr lang="en-US" sz="1400" dirty="0" smtClean="0"/>
              <a:t>, M. Silva, P. </a:t>
            </a:r>
            <a:r>
              <a:rPr lang="en-US" sz="1400" dirty="0" err="1" smtClean="0"/>
              <a:t>Callet</a:t>
            </a:r>
            <a:r>
              <a:rPr lang="en-US" sz="1400" dirty="0" smtClean="0"/>
              <a:t> and R. </a:t>
            </a:r>
            <a:r>
              <a:rPr lang="en-US" sz="1400" dirty="0" err="1" smtClean="0"/>
              <a:t>Pepion</a:t>
            </a:r>
            <a:r>
              <a:rPr lang="en-US" sz="1400" dirty="0" smtClean="0"/>
              <a:t> “Tone mapping Based High Dynamic Range Image Compression: Study of Optimization Criterion and Perceptual Quality”, </a:t>
            </a:r>
            <a:r>
              <a:rPr lang="en-US" sz="1400" i="1" dirty="0" smtClean="0"/>
              <a:t>Optical Engineering</a:t>
            </a:r>
            <a:r>
              <a:rPr lang="en-US" sz="1400" dirty="0" smtClean="0"/>
              <a:t>, vol. 52, no. 10, 2013.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M. </a:t>
            </a:r>
            <a:r>
              <a:rPr lang="en-US" sz="1400" dirty="0" err="1" smtClean="0"/>
              <a:t>Narwaria</a:t>
            </a:r>
            <a:r>
              <a:rPr lang="en-US" sz="1400" dirty="0" smtClean="0"/>
              <a:t>, M. Silva, P. </a:t>
            </a:r>
            <a:r>
              <a:rPr lang="en-US" sz="1400" dirty="0" err="1" smtClean="0"/>
              <a:t>Callet</a:t>
            </a:r>
            <a:r>
              <a:rPr lang="en-US" sz="1400" dirty="0" smtClean="0"/>
              <a:t> and R. </a:t>
            </a:r>
            <a:r>
              <a:rPr lang="en-US" sz="1400" dirty="0" err="1" smtClean="0"/>
              <a:t>Pepion</a:t>
            </a:r>
            <a:r>
              <a:rPr lang="en-US" sz="1400" dirty="0" smtClean="0"/>
              <a:t> “</a:t>
            </a:r>
            <a:r>
              <a:rPr lang="en-US" sz="1400" i="1" dirty="0" smtClean="0"/>
              <a:t>Impact of Tone Mapping In High Dynamic Range Image Compression</a:t>
            </a:r>
            <a:r>
              <a:rPr lang="en-US" sz="1400" dirty="0" smtClean="0"/>
              <a:t>”, </a:t>
            </a:r>
            <a:r>
              <a:rPr lang="en-US" sz="1400" i="1" dirty="0" smtClean="0"/>
              <a:t>Proc. Eighth International Workshop on Video Processing and Quality Metrics for Consumer Electronics (VPQM)</a:t>
            </a:r>
            <a:r>
              <a:rPr lang="en-US" sz="1400" dirty="0" smtClean="0"/>
              <a:t>, 2014.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M. </a:t>
            </a:r>
            <a:r>
              <a:rPr lang="en-US" sz="1400" dirty="0" err="1" smtClean="0"/>
              <a:t>Narwaria</a:t>
            </a:r>
            <a:r>
              <a:rPr lang="en-US" sz="1400" dirty="0" smtClean="0"/>
              <a:t>, M. Silva, P. </a:t>
            </a:r>
            <a:r>
              <a:rPr lang="en-US" sz="1400" dirty="0" err="1" smtClean="0"/>
              <a:t>Callet</a:t>
            </a:r>
            <a:r>
              <a:rPr lang="en-US" sz="1400" dirty="0" smtClean="0"/>
              <a:t> and R. </a:t>
            </a:r>
            <a:r>
              <a:rPr lang="en-US" sz="1400" dirty="0" err="1" smtClean="0"/>
              <a:t>Pepion</a:t>
            </a:r>
            <a:r>
              <a:rPr lang="en-US" sz="1400" dirty="0" smtClean="0"/>
              <a:t> “</a:t>
            </a:r>
            <a:r>
              <a:rPr lang="en-US" sz="1400" i="1" dirty="0" smtClean="0"/>
              <a:t>On Improving</a:t>
            </a:r>
            <a:r>
              <a:rPr lang="en-US" sz="1400" dirty="0" smtClean="0"/>
              <a:t> the P</a:t>
            </a:r>
            <a:r>
              <a:rPr lang="en-US" sz="1400" i="1" dirty="0" smtClean="0"/>
              <a:t>ooling in HDR</a:t>
            </a:r>
            <a:r>
              <a:rPr lang="en-US" sz="1400" dirty="0" smtClean="0"/>
              <a:t>-</a:t>
            </a:r>
            <a:r>
              <a:rPr lang="en-US" sz="1400" i="1" dirty="0" smtClean="0"/>
              <a:t>VDP</a:t>
            </a:r>
            <a:r>
              <a:rPr lang="en-US" sz="1400" dirty="0" smtClean="0"/>
              <a:t>-</a:t>
            </a:r>
            <a:r>
              <a:rPr lang="en-US" sz="1400" i="1" dirty="0" smtClean="0"/>
              <a:t>2</a:t>
            </a:r>
            <a:r>
              <a:rPr lang="en-US" sz="1400" dirty="0" smtClean="0"/>
              <a:t> Towards </a:t>
            </a:r>
            <a:r>
              <a:rPr lang="en-US" sz="1400" i="1" dirty="0" smtClean="0"/>
              <a:t>better</a:t>
            </a:r>
            <a:r>
              <a:rPr lang="en-US" sz="1400" dirty="0" smtClean="0"/>
              <a:t> HDR Perceptual Quality Assessment”, </a:t>
            </a:r>
            <a:r>
              <a:rPr lang="en-US" sz="1400" i="1" dirty="0" smtClean="0"/>
              <a:t>SPIE Human Vision and Electronic Imaging (HVEI 2014</a:t>
            </a:r>
            <a:r>
              <a:rPr lang="en-US" sz="1400" dirty="0" smtClean="0"/>
              <a:t>), 2014.</a:t>
            </a:r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M. </a:t>
            </a:r>
            <a:r>
              <a:rPr lang="en-US" sz="1400" dirty="0" err="1" smtClean="0"/>
              <a:t>Narwaria</a:t>
            </a:r>
            <a:r>
              <a:rPr lang="en-US" sz="1400" dirty="0" smtClean="0"/>
              <a:t>, M. Silva, P. </a:t>
            </a:r>
            <a:r>
              <a:rPr lang="en-US" sz="1400" dirty="0" err="1" smtClean="0"/>
              <a:t>Callet</a:t>
            </a:r>
            <a:r>
              <a:rPr lang="en-US" sz="1400" dirty="0" smtClean="0"/>
              <a:t> and R. </a:t>
            </a:r>
            <a:r>
              <a:rPr lang="en-US" sz="1400" dirty="0" err="1" smtClean="0"/>
              <a:t>Pepion</a:t>
            </a:r>
            <a:r>
              <a:rPr lang="en-US" sz="1400" dirty="0" smtClean="0"/>
              <a:t>, “Adaptive Contrast Adjustment for </a:t>
            </a:r>
            <a:r>
              <a:rPr lang="en-US" sz="1400" dirty="0" err="1" smtClean="0"/>
              <a:t>Postprocessing</a:t>
            </a:r>
            <a:r>
              <a:rPr lang="en-US" sz="1400" dirty="0" smtClean="0"/>
              <a:t> of Tone Mapped High Dynamic Range Images”, </a:t>
            </a:r>
            <a:r>
              <a:rPr lang="en-US" sz="1400" i="1" dirty="0" smtClean="0"/>
              <a:t>IEEE International Symposium on Circuits and Systems </a:t>
            </a:r>
            <a:r>
              <a:rPr lang="en-US" sz="1400" dirty="0" smtClean="0"/>
              <a:t>(</a:t>
            </a:r>
            <a:r>
              <a:rPr lang="en-US" sz="1400" i="1" dirty="0" smtClean="0"/>
              <a:t>ISCAS 2013)</a:t>
            </a:r>
            <a:r>
              <a:rPr lang="en-US" sz="1400" dirty="0" smtClean="0"/>
              <a:t>, 2013.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M. </a:t>
            </a:r>
            <a:r>
              <a:rPr lang="en-US" sz="1400" dirty="0" err="1" smtClean="0"/>
              <a:t>Narwaria</a:t>
            </a:r>
            <a:r>
              <a:rPr lang="en-US" sz="1400" dirty="0" smtClean="0"/>
              <a:t>, M. Silva, P. </a:t>
            </a:r>
            <a:r>
              <a:rPr lang="en-US" sz="1400" dirty="0" err="1" smtClean="0"/>
              <a:t>Callet</a:t>
            </a:r>
            <a:r>
              <a:rPr lang="en-US" sz="1400" dirty="0" smtClean="0"/>
              <a:t> and R. </a:t>
            </a:r>
            <a:r>
              <a:rPr lang="en-US" sz="1400" dirty="0" err="1" smtClean="0"/>
              <a:t>Pepion</a:t>
            </a:r>
            <a:r>
              <a:rPr lang="en-US" sz="1400" dirty="0" smtClean="0"/>
              <a:t>, “Effect of Tone Mapping on Visual Attention Deployment”, </a:t>
            </a:r>
            <a:r>
              <a:rPr lang="en-US" sz="1400" i="1" dirty="0" smtClean="0"/>
              <a:t>SPIE Conference on Applications of Digital Image Processing XXVII , vol. 8499, </a:t>
            </a:r>
            <a:r>
              <a:rPr lang="en-US" sz="1400" dirty="0" smtClean="0"/>
              <a:t>2012. </a:t>
            </a:r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333FF"/>
                </a:solidFill>
              </a:rPr>
              <a:t>Research dissemination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333FF"/>
                </a:solidFill>
              </a:rPr>
              <a:t>Other References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400050" eaLnBrk="1" hangingPunct="1">
              <a:buFont typeface="+mj-lt"/>
              <a:buAutoNum type="arabicPeriod"/>
            </a:pP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Rafał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Mantiuk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, Scott Daly, Karol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Myszkowski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Hans-Peter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Seidel.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Predicting Visible Differences in High Dynamic Range Images - Model and its Calibration .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In: Proc. of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Vision and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Electronic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Imaging X, IS&amp;T/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SPIE's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Symposium on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Electronic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Imaging, pp. 204-214, 2005.</a:t>
            </a:r>
          </a:p>
          <a:p>
            <a:pPr marL="400050" eaLnBrk="1" hangingPunct="1">
              <a:buFont typeface="+mj-lt"/>
              <a:buAutoNum type="arabicPeriod"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eaLnBrk="1" hangingPunct="1">
              <a:buFont typeface="+mj-lt"/>
              <a:buAutoNum type="arabicPeriod"/>
            </a:pP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Tunç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O. Aydin,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Rafał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Mantiuk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, Karol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Myszkowski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Hans-Peter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Seidel.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Dynamic Range Independent Image Quality Assessment .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In: ACM Transactions on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Graphics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, 27(3), article no. 69, 2008.</a:t>
            </a:r>
          </a:p>
          <a:p>
            <a:pPr marL="400050" eaLnBrk="1" hangingPunct="1">
              <a:buFont typeface="+mj-lt"/>
              <a:buAutoNum type="arabicPeriod"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eaLnBrk="1" hangingPunct="1">
              <a:buFont typeface="+mj-lt"/>
              <a:buAutoNum type="arabicPeriod"/>
            </a:pPr>
            <a:r>
              <a:rPr lang="de-DE" sz="1800" dirty="0" smtClean="0">
                <a:latin typeface="Times New Roman" pitchFamily="18" charset="0"/>
                <a:cs typeface="Times New Roman" pitchFamily="18" charset="0"/>
              </a:rPr>
              <a:t>R. </a:t>
            </a:r>
            <a:r>
              <a:rPr lang="de-DE" sz="1800" dirty="0" err="1" smtClean="0">
                <a:latin typeface="Times New Roman" pitchFamily="18" charset="0"/>
                <a:cs typeface="Times New Roman" pitchFamily="18" charset="0"/>
              </a:rPr>
              <a:t>Mantiuk</a:t>
            </a:r>
            <a:r>
              <a:rPr lang="de-DE" sz="1800" dirty="0" smtClean="0">
                <a:latin typeface="Times New Roman" pitchFamily="18" charset="0"/>
                <a:cs typeface="Times New Roman" pitchFamily="18" charset="0"/>
              </a:rPr>
              <a:t>, K. Jim, A. Rempel </a:t>
            </a:r>
            <a:r>
              <a:rPr lang="de-DE" sz="1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de-DE" sz="1800" dirty="0" smtClean="0">
                <a:latin typeface="Times New Roman" pitchFamily="18" charset="0"/>
                <a:cs typeface="Times New Roman" pitchFamily="18" charset="0"/>
              </a:rPr>
              <a:t> W. Heidrich.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HDR-VDP-2: A calibrated visual metric for visibility and quality predictions in all luminance conditions.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n: ACM Transactions on Graphics, 30(4), Article no. 40.</a:t>
            </a:r>
          </a:p>
          <a:p>
            <a:pPr marL="400050" eaLnBrk="1" hangingPunct="1">
              <a:buFont typeface="+mj-lt"/>
              <a:buAutoNum type="arabicPeriod"/>
            </a:pPr>
            <a:endParaRPr lang="en-GB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eaLnBrk="1" hangingPunct="1"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Yeganeh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and Z. Wang, “Objective Quality Assessment of Tone-Mapped Images”, IEEE Transactions on Image Processing, vol. 22, no. 2, pp. 657-667, 2013.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Agenda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57750"/>
          </a:xfrm>
        </p:spPr>
        <p:txBody>
          <a:bodyPr/>
          <a:lstStyle/>
          <a:p>
            <a:pPr defTabSz="762000">
              <a:buNone/>
              <a:defRPr/>
            </a:pPr>
            <a:r>
              <a:rPr lang="en-US" dirty="0" smtClean="0">
                <a:latin typeface="+mj-lt"/>
              </a:rPr>
              <a:t>Progress</a:t>
            </a:r>
          </a:p>
          <a:p>
            <a:pPr lvl="1" defTabSz="762000">
              <a:buFontTx/>
              <a:buChar char="•"/>
              <a:defRPr/>
            </a:pPr>
            <a:r>
              <a:rPr lang="en-US" sz="2400" dirty="0" smtClean="0">
                <a:latin typeface="+mj-lt"/>
              </a:rPr>
              <a:t>State-of-the-art objective quality measurement methods for HDR</a:t>
            </a:r>
          </a:p>
          <a:p>
            <a:pPr lvl="1" defTabSz="762000">
              <a:buFontTx/>
              <a:buChar char="•"/>
              <a:defRPr/>
            </a:pPr>
            <a:r>
              <a:rPr lang="en-US" sz="2400" dirty="0" smtClean="0">
                <a:latin typeface="+mj-lt"/>
              </a:rPr>
              <a:t>Progress on HDR database development</a:t>
            </a:r>
          </a:p>
          <a:p>
            <a:pPr lvl="1" defTabSz="762000">
              <a:buFontTx/>
              <a:buChar char="•"/>
              <a:defRPr/>
            </a:pPr>
            <a:r>
              <a:rPr lang="en-US" sz="2400" dirty="0" smtClean="0">
                <a:latin typeface="+mj-lt"/>
              </a:rPr>
              <a:t>HDR </a:t>
            </a:r>
            <a:r>
              <a:rPr lang="en-US" sz="2400" dirty="0" err="1" smtClean="0">
                <a:latin typeface="+mj-lt"/>
              </a:rPr>
              <a:t>QoE</a:t>
            </a:r>
            <a:r>
              <a:rPr lang="en-US" sz="2400" dirty="0" smtClean="0">
                <a:latin typeface="+mj-lt"/>
              </a:rPr>
              <a:t>: Visual quality, visual attention, naturalness…</a:t>
            </a:r>
          </a:p>
          <a:p>
            <a:pPr defTabSz="762000">
              <a:buNone/>
              <a:defRPr/>
            </a:pPr>
            <a:endParaRPr lang="en-US" sz="2800" dirty="0" smtClean="0">
              <a:latin typeface="+mj-lt"/>
            </a:endParaRPr>
          </a:p>
          <a:p>
            <a:pPr defTabSz="762000">
              <a:buNone/>
              <a:defRPr/>
            </a:pPr>
            <a:r>
              <a:rPr lang="en-US" sz="2800" dirty="0" smtClean="0">
                <a:latin typeface="+mj-lt"/>
              </a:rPr>
              <a:t>Possible outreaching items with other groups</a:t>
            </a:r>
          </a:p>
          <a:p>
            <a:pPr lvl="1" defTabSz="762000">
              <a:buFontTx/>
              <a:buChar char="•"/>
              <a:defRPr/>
            </a:pPr>
            <a:r>
              <a:rPr lang="en-US" sz="2400" dirty="0" smtClean="0">
                <a:latin typeface="+mj-lt"/>
              </a:rPr>
              <a:t>HDR Compression: Activities within JPEG XT &amp; evaluation issues</a:t>
            </a:r>
          </a:p>
          <a:p>
            <a:pPr lvl="1" defTabSz="762000">
              <a:buFontTx/>
              <a:buChar char="•"/>
              <a:defRPr/>
            </a:pPr>
            <a:r>
              <a:rPr lang="en-US" sz="2400" dirty="0" smtClean="0">
                <a:latin typeface="+mj-lt"/>
              </a:rPr>
              <a:t>Other related aspects in HDR: Privacy and security possible link with QART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57750"/>
          </a:xfrm>
        </p:spPr>
        <p:txBody>
          <a:bodyPr/>
          <a:lstStyle/>
          <a:p>
            <a:pPr defTabSz="762000">
              <a:buNone/>
              <a:defRPr/>
            </a:pPr>
            <a:r>
              <a:rPr lang="en-US" dirty="0" smtClean="0">
                <a:latin typeface="+mj-lt"/>
              </a:rPr>
              <a:t>Progress</a:t>
            </a:r>
          </a:p>
          <a:p>
            <a:pPr lvl="1" defTabSz="762000">
              <a:buFontTx/>
              <a:buChar char="•"/>
              <a:defRPr/>
            </a:pPr>
            <a:r>
              <a:rPr lang="en-US" sz="2400" dirty="0" smtClean="0">
                <a:latin typeface="+mj-lt"/>
              </a:rPr>
              <a:t>State-of-the-art objective quality measurement methods for HDR</a:t>
            </a:r>
          </a:p>
          <a:p>
            <a:pPr lvl="1" defTabSz="762000">
              <a:buNone/>
              <a:defRPr/>
            </a:pPr>
            <a:endParaRPr lang="en-US" sz="2400" dirty="0" smtClean="0">
              <a:latin typeface="+mj-lt"/>
            </a:endParaRPr>
          </a:p>
          <a:p>
            <a:pPr lvl="1" defTabSz="762000">
              <a:buNone/>
              <a:defRPr/>
            </a:pPr>
            <a:r>
              <a:rPr lang="en-US" sz="2400" dirty="0" smtClean="0">
                <a:latin typeface="+mj-lt"/>
              </a:rPr>
              <a:t>				Manish NARWARIA</a:t>
            </a:r>
          </a:p>
          <a:p>
            <a:pPr defTabSz="762000">
              <a:buNone/>
              <a:defRPr/>
            </a:pPr>
            <a:endParaRPr lang="en-US" sz="2800" dirty="0" smtClean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3333FF"/>
                </a:solidFill>
              </a:rPr>
              <a:t>HDR quality: Recent objective methods 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376862"/>
          </a:xfrm>
        </p:spPr>
        <p:txBody>
          <a:bodyPr/>
          <a:lstStyle/>
          <a:p>
            <a:pPr eaLnBrk="1" hangingPunct="1"/>
            <a:r>
              <a:rPr lang="en-US" sz="2000" b="1" dirty="0" smtClean="0"/>
              <a:t>HDR-VDP</a:t>
            </a:r>
            <a:r>
              <a:rPr lang="en-US" sz="2000" dirty="0" smtClean="0"/>
              <a:t> [</a:t>
            </a:r>
            <a:r>
              <a:rPr lang="en-US" sz="2000" dirty="0" err="1" smtClean="0"/>
              <a:t>Mantiuk</a:t>
            </a:r>
            <a:r>
              <a:rPr lang="en-US" sz="2000" dirty="0" smtClean="0"/>
              <a:t> et al. – SPIE 2005]</a:t>
            </a:r>
          </a:p>
          <a:p>
            <a:pPr lvl="1" eaLnBrk="1" hangingPunct="1"/>
            <a:r>
              <a:rPr lang="en-US" sz="1600" dirty="0" smtClean="0"/>
              <a:t>Based on Visual Detection Predictor</a:t>
            </a:r>
            <a:endParaRPr lang="en-US" sz="2000" dirty="0" smtClean="0"/>
          </a:p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Dynamic Range Independent Metric (</a:t>
            </a:r>
            <a:r>
              <a:rPr lang="en-US" sz="2000" b="1" dirty="0" smtClean="0"/>
              <a:t>DRIM</a:t>
            </a:r>
            <a:r>
              <a:rPr lang="en-US" sz="2000" dirty="0" smtClean="0"/>
              <a:t>) [</a:t>
            </a:r>
            <a:r>
              <a:rPr lang="en-US" sz="2000" dirty="0" err="1" smtClean="0"/>
              <a:t>Aydin</a:t>
            </a:r>
            <a:r>
              <a:rPr lang="en-US" sz="2000" dirty="0" smtClean="0"/>
              <a:t> - </a:t>
            </a:r>
            <a:r>
              <a:rPr lang="en-US" sz="2000" dirty="0" err="1" smtClean="0"/>
              <a:t>Siggraph</a:t>
            </a:r>
            <a:r>
              <a:rPr lang="en-US" sz="2000" dirty="0" smtClean="0"/>
              <a:t> 2008]</a:t>
            </a:r>
          </a:p>
          <a:p>
            <a:pPr lvl="1" eaLnBrk="1" hangingPunct="1"/>
            <a:r>
              <a:rPr lang="en-US" sz="1600" dirty="0" smtClean="0"/>
              <a:t>Enables comparison of the images with different dynamic range</a:t>
            </a:r>
          </a:p>
          <a:p>
            <a:pPr lvl="1" eaLnBrk="1" hangingPunct="1"/>
            <a:r>
              <a:rPr lang="en-US" sz="1600" dirty="0" smtClean="0"/>
              <a:t>Output    – 	three distortion maps (loss of visible contrast, amplification of invisible 		contrast and reversal of visible contrast)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		             – 	overall distortion map (combination)</a:t>
            </a:r>
            <a:endParaRPr lang="en-US" sz="800" dirty="0" smtClean="0"/>
          </a:p>
          <a:p>
            <a:pPr lvl="1" eaLnBrk="1" hangingPunct="1"/>
            <a:r>
              <a:rPr lang="en-US" sz="1600" dirty="0" smtClean="0"/>
              <a:t>No single quality index provided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b="1" dirty="0" smtClean="0"/>
              <a:t>HDR-VDP-2</a:t>
            </a:r>
            <a:r>
              <a:rPr lang="en-US" sz="2000" dirty="0" smtClean="0"/>
              <a:t> [</a:t>
            </a:r>
            <a:r>
              <a:rPr lang="en-US" sz="2000" dirty="0" err="1" smtClean="0"/>
              <a:t>Mantiuk</a:t>
            </a:r>
            <a:r>
              <a:rPr lang="en-US" sz="2000" dirty="0" smtClean="0"/>
              <a:t> et al. – </a:t>
            </a:r>
            <a:r>
              <a:rPr lang="en-US" sz="2000" dirty="0" err="1" smtClean="0"/>
              <a:t>Siggraph</a:t>
            </a:r>
            <a:r>
              <a:rPr lang="en-US" sz="2000" dirty="0" smtClean="0"/>
              <a:t> 2011]</a:t>
            </a:r>
          </a:p>
          <a:p>
            <a:pPr lvl="1" eaLnBrk="1" hangingPunct="1"/>
            <a:r>
              <a:rPr lang="en-US" sz="1600" dirty="0" smtClean="0"/>
              <a:t>Complete revision of the previous algorithm</a:t>
            </a:r>
          </a:p>
          <a:p>
            <a:pPr lvl="1" eaLnBrk="1" hangingPunct="1"/>
            <a:r>
              <a:rPr lang="en-US" sz="1600" dirty="0" smtClean="0"/>
              <a:t>Two features – Visibility of Differences and Quality</a:t>
            </a:r>
          </a:p>
          <a:p>
            <a:pPr eaLnBrk="1" hangingPunct="1"/>
            <a:r>
              <a:rPr lang="en-US" sz="2000" b="1" dirty="0" smtClean="0"/>
              <a:t>Improved HDR-VDP-2 </a:t>
            </a:r>
            <a:r>
              <a:rPr lang="en-US" sz="2000" dirty="0" smtClean="0"/>
              <a:t>[</a:t>
            </a:r>
            <a:r>
              <a:rPr lang="en-US" sz="2000" dirty="0" err="1" smtClean="0"/>
              <a:t>Narwaria</a:t>
            </a:r>
            <a:r>
              <a:rPr lang="en-US" sz="2000" dirty="0" smtClean="0"/>
              <a:t> et al. – HVEI 2014]</a:t>
            </a:r>
          </a:p>
          <a:p>
            <a:pPr lvl="1" eaLnBrk="1" hangingPunct="1"/>
            <a:r>
              <a:rPr lang="en-US" sz="1600" dirty="0" smtClean="0"/>
              <a:t>Better pooling parameter optimization with HDR database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Tone-Mapped Image Quality Index (</a:t>
            </a:r>
            <a:r>
              <a:rPr lang="en-US" sz="2000" b="1" dirty="0" smtClean="0"/>
              <a:t>TMQI</a:t>
            </a:r>
            <a:r>
              <a:rPr lang="en-US" sz="2000" dirty="0" smtClean="0"/>
              <a:t>) [</a:t>
            </a:r>
            <a:r>
              <a:rPr lang="en-US" sz="2000" dirty="0" err="1" smtClean="0"/>
              <a:t>Yeganeh</a:t>
            </a:r>
            <a:r>
              <a:rPr lang="en-US" sz="2000" dirty="0" smtClean="0"/>
              <a:t> and Wang – TIP, 2013]</a:t>
            </a:r>
          </a:p>
          <a:p>
            <a:pPr lvl="1" eaLnBrk="1" hangingPunct="1"/>
            <a:r>
              <a:rPr lang="en-US" sz="1600" dirty="0" smtClean="0"/>
              <a:t>Based on SSIM for </a:t>
            </a:r>
            <a:r>
              <a:rPr lang="en-US" sz="1600" b="1" dirty="0" smtClean="0"/>
              <a:t>HDR-LDR</a:t>
            </a:r>
            <a:r>
              <a:rPr lang="en-US" sz="1600" dirty="0" smtClean="0"/>
              <a:t> comparison (</a:t>
            </a:r>
            <a:r>
              <a:rPr lang="en-US" sz="1600" b="1" dirty="0" smtClean="0"/>
              <a:t>not suitable </a:t>
            </a:r>
            <a:r>
              <a:rPr lang="en-US" sz="1600" dirty="0" smtClean="0"/>
              <a:t>for </a:t>
            </a:r>
            <a:r>
              <a:rPr lang="en-US" sz="1600" b="1" dirty="0" smtClean="0"/>
              <a:t>HDR</a:t>
            </a:r>
            <a:r>
              <a:rPr lang="en-US" sz="1600" dirty="0" smtClean="0"/>
              <a:t> quality measurement)</a:t>
            </a:r>
          </a:p>
        </p:txBody>
      </p:sp>
      <p:sp>
        <p:nvSpPr>
          <p:cNvPr id="5124" name="ZoneTexte 3"/>
          <p:cNvSpPr txBox="1">
            <a:spLocks noChangeArrowheads="1"/>
          </p:cNvSpPr>
          <p:nvPr/>
        </p:nvSpPr>
        <p:spPr bwMode="auto">
          <a:xfrm>
            <a:off x="6516688" y="3429000"/>
            <a:ext cx="22875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Graphics community</a:t>
            </a:r>
          </a:p>
          <a:p>
            <a:r>
              <a:rPr lang="en-US">
                <a:solidFill>
                  <a:srgbClr val="CC3300"/>
                </a:solidFill>
              </a:rPr>
              <a:t>more active!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Agenda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57750"/>
          </a:xfrm>
        </p:spPr>
        <p:txBody>
          <a:bodyPr/>
          <a:lstStyle/>
          <a:p>
            <a:pPr defTabSz="762000">
              <a:buNone/>
              <a:defRPr/>
            </a:pPr>
            <a:r>
              <a:rPr lang="en-US" dirty="0" smtClean="0">
                <a:latin typeface="+mj-lt"/>
              </a:rPr>
              <a:t>Progress</a:t>
            </a:r>
          </a:p>
          <a:p>
            <a:pPr lvl="1" defTabSz="762000">
              <a:buFontTx/>
              <a:buChar char="•"/>
              <a:defRPr/>
            </a:pPr>
            <a:r>
              <a:rPr lang="en-US" sz="2400" dirty="0" smtClean="0">
                <a:latin typeface="+mj-lt"/>
              </a:rPr>
              <a:t>Progress on HDR database development</a:t>
            </a:r>
          </a:p>
          <a:p>
            <a:pPr lvl="1" defTabSz="762000">
              <a:buFontTx/>
              <a:buChar char="•"/>
              <a:defRPr/>
            </a:pPr>
            <a:endParaRPr lang="en-US" sz="2400" dirty="0" smtClean="0">
              <a:latin typeface="+mj-lt"/>
            </a:endParaRPr>
          </a:p>
          <a:p>
            <a:pPr lvl="1" defTabSz="762000">
              <a:buNone/>
              <a:defRPr/>
            </a:pPr>
            <a:r>
              <a:rPr lang="en-US" sz="2400" dirty="0" smtClean="0">
                <a:latin typeface="+mj-lt"/>
              </a:rPr>
              <a:t>Manish NARWARIA</a:t>
            </a:r>
          </a:p>
          <a:p>
            <a:pPr defTabSz="762000">
              <a:buNone/>
              <a:defRPr/>
            </a:pPr>
            <a:endParaRPr lang="en-US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sah 2"/>
          <p:cNvSpPr>
            <a:spLocks noGrp="1"/>
          </p:cNvSpPr>
          <p:nvPr>
            <p:ph idx="1"/>
          </p:nvPr>
        </p:nvSpPr>
        <p:spPr>
          <a:xfrm>
            <a:off x="755650" y="908050"/>
            <a:ext cx="8229600" cy="53768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Subjective studies at </a:t>
            </a:r>
            <a:r>
              <a:rPr lang="en-US" sz="2400" dirty="0" err="1" smtClean="0"/>
              <a:t>IRCCyN</a:t>
            </a:r>
            <a:r>
              <a:rPr lang="en-US" sz="2400" dirty="0" smtClean="0"/>
              <a:t> IVC</a:t>
            </a:r>
          </a:p>
          <a:p>
            <a:pPr eaLnBrk="1" hangingPunct="1"/>
            <a:r>
              <a:rPr lang="en-US" sz="2400" dirty="0" smtClean="0"/>
              <a:t>10 SRCs (indoor and outdoor scenes)</a:t>
            </a:r>
          </a:p>
          <a:p>
            <a:pPr eaLnBrk="1" hangingPunct="1"/>
            <a:r>
              <a:rPr lang="en-US" sz="2400" dirty="0" smtClean="0"/>
              <a:t>SIM2 HDR47E S 4K display (max luminance of 4000 </a:t>
            </a:r>
            <a:r>
              <a:rPr lang="en-US" sz="2400" i="1" dirty="0" err="1" smtClean="0"/>
              <a:t>cd</a:t>
            </a:r>
            <a:r>
              <a:rPr lang="en-US" sz="2400" i="1" dirty="0" smtClean="0"/>
              <a:t>/m</a:t>
            </a:r>
            <a:r>
              <a:rPr lang="en-US" sz="2400" i="1" baseline="30000" dirty="0" smtClean="0"/>
              <a:t>2</a:t>
            </a:r>
            <a:r>
              <a:rPr lang="en-US" sz="2400" dirty="0" smtClean="0"/>
              <a:t>)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Progress on HDR database development</a:t>
            </a:r>
            <a:endParaRPr lang="en-US" sz="3600" dirty="0">
              <a:solidFill>
                <a:srgbClr val="3333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148" name="Imag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420938"/>
            <a:ext cx="13684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Imag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2420938"/>
            <a:ext cx="15843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Imag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8763" y="2414588"/>
            <a:ext cx="1655762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Imag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425" y="2414588"/>
            <a:ext cx="16557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Image 3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625" y="5013325"/>
            <a:ext cx="20875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Image 3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088" y="3646488"/>
            <a:ext cx="223202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Image 3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575" y="3646488"/>
            <a:ext cx="2160588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Image 3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08625" y="3646488"/>
            <a:ext cx="2087563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Image 3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5650" y="5013325"/>
            <a:ext cx="23034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Image 3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03575" y="5013325"/>
            <a:ext cx="21605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37686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Study 1:</a:t>
            </a:r>
            <a:endParaRPr lang="en-US" sz="1800" dirty="0" smtClean="0">
              <a:solidFill>
                <a:srgbClr val="CC3300"/>
              </a:solidFill>
            </a:endParaRPr>
          </a:p>
          <a:p>
            <a:pPr lvl="1" eaLnBrk="1" hangingPunct="1"/>
            <a:r>
              <a:rPr lang="en-US" sz="2200" dirty="0" smtClean="0">
                <a:solidFill>
                  <a:srgbClr val="663300"/>
                </a:solidFill>
              </a:rPr>
              <a:t>JPEG</a:t>
            </a:r>
            <a:r>
              <a:rPr lang="en-US" sz="2200" dirty="0" smtClean="0"/>
              <a:t> compression (7 bit rates)</a:t>
            </a:r>
          </a:p>
          <a:p>
            <a:pPr lvl="1" eaLnBrk="1" hangingPunct="1"/>
            <a:r>
              <a:rPr lang="en-US" sz="2200" dirty="0" smtClean="0"/>
              <a:t>One TMO</a:t>
            </a:r>
          </a:p>
          <a:p>
            <a:pPr lvl="1" eaLnBrk="1" hangingPunct="1"/>
            <a:r>
              <a:rPr lang="en-US" sz="2200" dirty="0" smtClean="0"/>
              <a:t>2 codec optimization criterion (MSE and SSIM)</a:t>
            </a:r>
          </a:p>
          <a:p>
            <a:pPr lvl="1" eaLnBrk="1" hangingPunct="1"/>
            <a:r>
              <a:rPr lang="en-US" sz="2200" dirty="0" smtClean="0"/>
              <a:t>14 HRCs </a:t>
            </a:r>
          </a:p>
          <a:p>
            <a:pPr lvl="1" eaLnBrk="1" hangingPunct="1"/>
            <a:r>
              <a:rPr lang="en-US" sz="2200" dirty="0" smtClean="0"/>
              <a:t>Totally 150 HDR stimuli (</a:t>
            </a:r>
            <a:r>
              <a:rPr lang="en-US" sz="2200" dirty="0" smtClean="0">
                <a:solidFill>
                  <a:srgbClr val="3333FF"/>
                </a:solidFill>
              </a:rPr>
              <a:t>10 SRC * 14 HRC </a:t>
            </a:r>
            <a:r>
              <a:rPr lang="en-US" sz="2200" dirty="0" smtClean="0"/>
              <a:t>+10 SRC)</a:t>
            </a:r>
          </a:p>
          <a:p>
            <a:pPr lvl="1" eaLnBrk="1" hangingPunct="1"/>
            <a:r>
              <a:rPr lang="en-US" sz="2200" dirty="0" smtClean="0"/>
              <a:t>27 observers (ACR-HR)</a:t>
            </a:r>
          </a:p>
          <a:p>
            <a:pPr eaLnBrk="1" hangingPunct="1"/>
            <a:r>
              <a:rPr lang="en-US" dirty="0" smtClean="0"/>
              <a:t>Study 2: </a:t>
            </a:r>
            <a:endParaRPr lang="en-US" sz="2400" dirty="0" smtClean="0"/>
          </a:p>
          <a:p>
            <a:pPr lvl="1" eaLnBrk="1" hangingPunct="1"/>
            <a:r>
              <a:rPr lang="en-US" sz="2200" dirty="0" smtClean="0">
                <a:solidFill>
                  <a:srgbClr val="CC0099"/>
                </a:solidFill>
              </a:rPr>
              <a:t>JPEG 2000 </a:t>
            </a:r>
            <a:r>
              <a:rPr lang="en-US" sz="2200" dirty="0" smtClean="0"/>
              <a:t>compression (7 bit rates)</a:t>
            </a:r>
          </a:p>
          <a:p>
            <a:pPr lvl="1" eaLnBrk="1" hangingPunct="1"/>
            <a:r>
              <a:rPr lang="en-US" sz="2200" dirty="0" smtClean="0">
                <a:solidFill>
                  <a:srgbClr val="660066"/>
                </a:solidFill>
              </a:rPr>
              <a:t>5 TMOs</a:t>
            </a:r>
          </a:p>
          <a:p>
            <a:pPr lvl="1" eaLnBrk="1" hangingPunct="1"/>
            <a:r>
              <a:rPr lang="en-US" sz="2200" dirty="0" smtClean="0"/>
              <a:t>35 HRCs</a:t>
            </a:r>
          </a:p>
          <a:p>
            <a:pPr lvl="1" eaLnBrk="1" hangingPunct="1"/>
            <a:r>
              <a:rPr lang="en-US" sz="2200" dirty="0" smtClean="0"/>
              <a:t>Totally 216 HDR stimuli (</a:t>
            </a:r>
            <a:r>
              <a:rPr lang="en-US" sz="2200" dirty="0" smtClean="0">
                <a:solidFill>
                  <a:srgbClr val="A50021"/>
                </a:solidFill>
              </a:rPr>
              <a:t>6 SRC * 35 HRC </a:t>
            </a:r>
            <a:r>
              <a:rPr lang="en-US" sz="2200" dirty="0" smtClean="0"/>
              <a:t>+ 6 SRC)</a:t>
            </a:r>
          </a:p>
          <a:p>
            <a:pPr lvl="1" eaLnBrk="1" hangingPunct="1"/>
            <a:r>
              <a:rPr lang="en-US" sz="2200" dirty="0" smtClean="0"/>
              <a:t>29 observers (ACR-HR)</a:t>
            </a:r>
            <a:endParaRPr lang="en-US" sz="2400" dirty="0" smtClean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Progress on HDR database development</a:t>
            </a:r>
            <a:endParaRPr lang="en-US" sz="3600" dirty="0">
              <a:solidFill>
                <a:srgbClr val="3333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508104" y="1124744"/>
            <a:ext cx="3780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A50021"/>
                </a:solidFill>
                <a:latin typeface="Times" pitchFamily="18" charset="0"/>
              </a:rPr>
              <a:t>Narwaria</a:t>
            </a:r>
            <a:r>
              <a:rPr lang="en-US" sz="1400" dirty="0" smtClean="0">
                <a:solidFill>
                  <a:srgbClr val="A50021"/>
                </a:solidFill>
                <a:latin typeface="Times" pitchFamily="18" charset="0"/>
              </a:rPr>
              <a:t> et al. “Tone mapping Based High Dynamic Range Image Compression: Study of Optimization Criterion and Perceptual Quality”, </a:t>
            </a:r>
            <a:r>
              <a:rPr lang="en-US" sz="1400" i="1" dirty="0" smtClean="0">
                <a:solidFill>
                  <a:srgbClr val="A50021"/>
                </a:solidFill>
                <a:latin typeface="Times" pitchFamily="18" charset="0"/>
              </a:rPr>
              <a:t>Optical Engineering</a:t>
            </a:r>
            <a:r>
              <a:rPr lang="en-US" sz="1400" dirty="0" smtClean="0">
                <a:solidFill>
                  <a:srgbClr val="A50021"/>
                </a:solidFill>
                <a:latin typeface="Times" pitchFamily="18" charset="0"/>
              </a:rPr>
              <a:t>, 52(10), 2013.</a:t>
            </a:r>
            <a:endParaRPr lang="en-US" sz="1400" dirty="0">
              <a:solidFill>
                <a:srgbClr val="A50021"/>
              </a:solidFill>
              <a:latin typeface="Times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99585" y="3914472"/>
            <a:ext cx="37809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Narwaria</a:t>
            </a:r>
            <a:r>
              <a:rPr lang="en-US" sz="1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et al. “Impact of Tone Mapping In High Dynamic Range Image Compression”, </a:t>
            </a:r>
            <a:r>
              <a:rPr lang="en-US" sz="1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VPQM</a:t>
            </a:r>
            <a:r>
              <a:rPr lang="en-US" sz="1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2014.</a:t>
            </a:r>
            <a:endParaRPr lang="en-US" sz="14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Progress on HDR database development</a:t>
            </a:r>
            <a:endParaRPr lang="en-US" sz="3600" dirty="0">
              <a:solidFill>
                <a:srgbClr val="3333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95" name="ZoneTexte 5"/>
          <p:cNvSpPr txBox="1">
            <a:spLocks noChangeArrowheads="1"/>
          </p:cNvSpPr>
          <p:nvPr/>
        </p:nvSpPr>
        <p:spPr bwMode="auto">
          <a:xfrm>
            <a:off x="755650" y="981075"/>
            <a:ext cx="7848600" cy="566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/>
              <a:t>150 + 216 = </a:t>
            </a:r>
            <a:r>
              <a:rPr lang="en-US" sz="2400">
                <a:solidFill>
                  <a:srgbClr val="A50021"/>
                </a:solidFill>
              </a:rPr>
              <a:t>366 HDR images </a:t>
            </a:r>
            <a:r>
              <a:rPr lang="en-US" sz="2000"/>
              <a:t>(with corresponding subjective ratings)</a:t>
            </a:r>
          </a:p>
          <a:p>
            <a:pPr marL="342900" indent="-342900">
              <a:buFont typeface="Arial" charset="0"/>
              <a:buChar char="•"/>
            </a:pPr>
            <a:endParaRPr lang="en-US" sz="2400"/>
          </a:p>
          <a:p>
            <a:pPr marL="342900" indent="-342900">
              <a:buFont typeface="Arial" charset="0"/>
              <a:buChar char="•"/>
            </a:pPr>
            <a:r>
              <a:rPr lang="en-US" sz="2400"/>
              <a:t>To be made available soon through </a:t>
            </a:r>
            <a:r>
              <a:rPr lang="en-US" sz="2400">
                <a:solidFill>
                  <a:srgbClr val="663300"/>
                </a:solidFill>
              </a:rPr>
              <a:t>CDVL</a:t>
            </a:r>
            <a:r>
              <a:rPr lang="en-US" sz="2400"/>
              <a:t>, </a:t>
            </a:r>
            <a:r>
              <a:rPr lang="en-US" sz="2400">
                <a:solidFill>
                  <a:srgbClr val="3333FF"/>
                </a:solidFill>
              </a:rPr>
              <a:t>Qualinet</a:t>
            </a:r>
            <a:r>
              <a:rPr lang="en-US" sz="2400"/>
              <a:t>…</a:t>
            </a:r>
          </a:p>
          <a:p>
            <a:pPr marL="342900" indent="-342900">
              <a:buFont typeface="Arial" charset="0"/>
              <a:buChar char="•"/>
            </a:pPr>
            <a:endParaRPr lang="en-US" sz="2400"/>
          </a:p>
          <a:p>
            <a:pPr marL="342900" indent="-342900">
              <a:buFont typeface="Arial" charset="0"/>
              <a:buChar char="•"/>
            </a:pPr>
            <a:r>
              <a:rPr lang="en-US" sz="2400"/>
              <a:t>HDR database to be exploited for improving and calibrating HDR-VDP-2</a:t>
            </a:r>
          </a:p>
          <a:p>
            <a:pPr marL="342900" indent="-342900">
              <a:buFont typeface="Arial" charset="0"/>
              <a:buChar char="•"/>
            </a:pPr>
            <a:endParaRPr lang="en-US" sz="2400"/>
          </a:p>
          <a:p>
            <a:pPr marL="342900" indent="-342900">
              <a:buFont typeface="Arial" charset="0"/>
              <a:buChar char="•"/>
            </a:pPr>
            <a:r>
              <a:rPr lang="en-US" sz="2400" b="1"/>
              <a:t>Validation</a:t>
            </a:r>
            <a:r>
              <a:rPr lang="en-US" sz="2400"/>
              <a:t> of HDR objective methods</a:t>
            </a:r>
          </a:p>
          <a:p>
            <a:pPr marL="342900" indent="-342900">
              <a:buFont typeface="Arial" charset="0"/>
              <a:buChar char="•"/>
            </a:pPr>
            <a:endParaRPr lang="en-US" sz="2400"/>
          </a:p>
          <a:p>
            <a:pPr marL="342900" indent="-342900">
              <a:buFont typeface="Arial" charset="0"/>
              <a:buChar char="•"/>
            </a:pPr>
            <a:r>
              <a:rPr lang="en-US" sz="2400"/>
              <a:t>LDR objective methods (MSE, SSIM etc.) ineffective for HDR (</a:t>
            </a:r>
            <a:r>
              <a:rPr lang="en-US" sz="2400" u="sng"/>
              <a:t>statistically worse </a:t>
            </a:r>
            <a:r>
              <a:rPr lang="en-US" sz="2400"/>
              <a:t>than HDR-VDP-2)</a:t>
            </a:r>
          </a:p>
          <a:p>
            <a:pPr marL="1257300" lvl="2" indent="-342900">
              <a:buFont typeface="Courier New" pitchFamily="49" charset="0"/>
              <a:buChar char="o"/>
            </a:pPr>
            <a:r>
              <a:rPr lang="en-US"/>
              <a:t>Assume perceptually uniform pixel values</a:t>
            </a:r>
          </a:p>
          <a:p>
            <a:pPr marL="1257300" lvl="2" indent="-342900"/>
            <a:endParaRPr lang="en-US"/>
          </a:p>
          <a:p>
            <a:pPr marL="1257300" lvl="2" indent="-342900">
              <a:buFont typeface="Courier New" pitchFamily="49" charset="0"/>
              <a:buChar char="o"/>
            </a:pPr>
            <a:r>
              <a:rPr lang="en-US"/>
              <a:t>No more the case with HDR (pixels related to physical luminance)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Agenda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2088232"/>
          </a:xfrm>
        </p:spPr>
        <p:txBody>
          <a:bodyPr/>
          <a:lstStyle/>
          <a:p>
            <a:pPr defTabSz="762000">
              <a:buNone/>
              <a:defRPr/>
            </a:pPr>
            <a:r>
              <a:rPr lang="en-US" dirty="0" smtClean="0">
                <a:latin typeface="+mj-lt"/>
              </a:rPr>
              <a:t>Progress</a:t>
            </a:r>
          </a:p>
          <a:p>
            <a:pPr lvl="1" defTabSz="762000">
              <a:buFontTx/>
              <a:buChar char="•"/>
              <a:defRPr/>
            </a:pPr>
            <a:r>
              <a:rPr lang="en-US" sz="2400" dirty="0" smtClean="0">
                <a:latin typeface="+mj-lt"/>
              </a:rPr>
              <a:t>HDR </a:t>
            </a:r>
            <a:r>
              <a:rPr lang="en-US" sz="2400" dirty="0" err="1" smtClean="0">
                <a:latin typeface="+mj-lt"/>
              </a:rPr>
              <a:t>QoE</a:t>
            </a:r>
            <a:r>
              <a:rPr lang="en-US" sz="2400" dirty="0" smtClean="0">
                <a:latin typeface="+mj-lt"/>
              </a:rPr>
              <a:t>: Visual quality, visual attention, naturalness…</a:t>
            </a:r>
          </a:p>
          <a:p>
            <a:pPr defTabSz="762000">
              <a:buNone/>
              <a:defRPr/>
            </a:pPr>
            <a:endParaRPr lang="en-US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996</Words>
  <Application>Microsoft Office PowerPoint</Application>
  <PresentationFormat>Affichage à l'écran (4:3)</PresentationFormat>
  <Paragraphs>166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Motiv sady Office</vt:lpstr>
      <vt:lpstr>Diapositive 1</vt:lpstr>
      <vt:lpstr>Agenda</vt:lpstr>
      <vt:lpstr>Diapositive 3</vt:lpstr>
      <vt:lpstr>HDR quality: Recent objective methods </vt:lpstr>
      <vt:lpstr>Agenda</vt:lpstr>
      <vt:lpstr>Diapositive 6</vt:lpstr>
      <vt:lpstr>Diapositive 7</vt:lpstr>
      <vt:lpstr>Diapositive 8</vt:lpstr>
      <vt:lpstr>Agenda</vt:lpstr>
      <vt:lpstr>HDR QoE : Other aspects</vt:lpstr>
      <vt:lpstr>Agenda</vt:lpstr>
      <vt:lpstr>JPEG XT and Qualinet activities</vt:lpstr>
      <vt:lpstr>HDR in Privacy &amp; Security</vt:lpstr>
      <vt:lpstr>Summary</vt:lpstr>
      <vt:lpstr>Summary</vt:lpstr>
      <vt:lpstr>Summary</vt:lpstr>
      <vt:lpstr>Research dissemination</vt:lpstr>
      <vt:lpstr>Other 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Lukes</dc:creator>
  <cp:lastModifiedBy>Manish</cp:lastModifiedBy>
  <cp:revision>90</cp:revision>
  <dcterms:created xsi:type="dcterms:W3CDTF">2014-01-15T09:37:55Z</dcterms:created>
  <dcterms:modified xsi:type="dcterms:W3CDTF">2014-03-19T11:29:28Z</dcterms:modified>
</cp:coreProperties>
</file>